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64" r:id="rId2"/>
  </p:sldMasterIdLst>
  <p:notesMasterIdLst>
    <p:notesMasterId r:id="rId39"/>
  </p:notesMasterIdLst>
  <p:handoutMasterIdLst>
    <p:handoutMasterId r:id="rId40"/>
  </p:handoutMasterIdLst>
  <p:sldIdLst>
    <p:sldId id="1973" r:id="rId3"/>
    <p:sldId id="2002" r:id="rId4"/>
    <p:sldId id="1994" r:id="rId5"/>
    <p:sldId id="1996" r:id="rId6"/>
    <p:sldId id="1998" r:id="rId7"/>
    <p:sldId id="2007" r:id="rId8"/>
    <p:sldId id="2003" r:id="rId9"/>
    <p:sldId id="2004" r:id="rId10"/>
    <p:sldId id="2005" r:id="rId11"/>
    <p:sldId id="2006" r:id="rId12"/>
    <p:sldId id="2008" r:id="rId13"/>
    <p:sldId id="2009" r:id="rId14"/>
    <p:sldId id="2010" r:id="rId15"/>
    <p:sldId id="2011" r:id="rId16"/>
    <p:sldId id="2012" r:id="rId17"/>
    <p:sldId id="2013" r:id="rId18"/>
    <p:sldId id="2014" r:id="rId19"/>
    <p:sldId id="2015" r:id="rId20"/>
    <p:sldId id="2016" r:id="rId21"/>
    <p:sldId id="2017" r:id="rId22"/>
    <p:sldId id="1982" r:id="rId23"/>
    <p:sldId id="1983" r:id="rId24"/>
    <p:sldId id="1984" r:id="rId25"/>
    <p:sldId id="1986" r:id="rId26"/>
    <p:sldId id="1987" r:id="rId27"/>
    <p:sldId id="1988" r:id="rId28"/>
    <p:sldId id="2037" r:id="rId29"/>
    <p:sldId id="2036" r:id="rId30"/>
    <p:sldId id="2035" r:id="rId31"/>
    <p:sldId id="2029" r:id="rId32"/>
    <p:sldId id="2033" r:id="rId33"/>
    <p:sldId id="2031" r:id="rId34"/>
    <p:sldId id="2030" r:id="rId35"/>
    <p:sldId id="2034" r:id="rId36"/>
    <p:sldId id="2022" r:id="rId37"/>
    <p:sldId id="1992" r:id="rId38"/>
  </p:sldIdLst>
  <p:sldSz cx="9144000" cy="6858000" type="screen4x3"/>
  <p:notesSz cx="7010400" cy="9296400"/>
  <p:custDataLst>
    <p:tags r:id="rId41"/>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Chapter 5 The Flow of Food: Purchasing, Receiving, and Storage" id="{F774E4B1-9C02-9C4B-8A31-517192454CC6}">
          <p14:sldIdLst>
            <p14:sldId id="1973"/>
            <p14:sldId id="2002"/>
            <p14:sldId id="1994"/>
            <p14:sldId id="1996"/>
            <p14:sldId id="1998"/>
            <p14:sldId id="2007"/>
            <p14:sldId id="2003"/>
            <p14:sldId id="2004"/>
            <p14:sldId id="2005"/>
            <p14:sldId id="2006"/>
            <p14:sldId id="2008"/>
            <p14:sldId id="2009"/>
            <p14:sldId id="2010"/>
            <p14:sldId id="2011"/>
            <p14:sldId id="2012"/>
            <p14:sldId id="2013"/>
            <p14:sldId id="2014"/>
            <p14:sldId id="2015"/>
            <p14:sldId id="2016"/>
            <p14:sldId id="2017"/>
            <p14:sldId id="1982"/>
            <p14:sldId id="1983"/>
            <p14:sldId id="1984"/>
            <p14:sldId id="1986"/>
            <p14:sldId id="1987"/>
            <p14:sldId id="1988"/>
            <p14:sldId id="2037"/>
            <p14:sldId id="2036"/>
            <p14:sldId id="2035"/>
            <p14:sldId id="2029"/>
            <p14:sldId id="2033"/>
            <p14:sldId id="2031"/>
            <p14:sldId id="2030"/>
            <p14:sldId id="2034"/>
            <p14:sldId id="2022"/>
            <p14:sldId id="19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72268" autoAdjust="0"/>
  </p:normalViewPr>
  <p:slideViewPr>
    <p:cSldViewPr snapToGrid="0">
      <p:cViewPr varScale="1">
        <p:scale>
          <a:sx n="55" d="100"/>
          <a:sy n="55" d="100"/>
        </p:scale>
        <p:origin x="-1626" y="-96"/>
      </p:cViewPr>
      <p:guideLst>
        <p:guide orient="horz" pos="783"/>
        <p:guide orient="horz" pos="1293"/>
        <p:guide pos="882"/>
        <p:guide pos="312"/>
      </p:guideLst>
    </p:cSldViewPr>
  </p:slideViewPr>
  <p:outlineViewPr>
    <p:cViewPr>
      <p:scale>
        <a:sx n="33" d="100"/>
        <a:sy n="33" d="100"/>
      </p:scale>
      <p:origin x="0" y="413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84" y="-72"/>
      </p:cViewPr>
      <p:guideLst>
        <p:guide orient="horz" pos="2856"/>
        <p:guide pos="624"/>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xmlns=""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xmlns=""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495EC52-0243-9643-9D2B-9B2EC18CE35D}"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latin typeface="Times New Roman" pitchFamily="18" charset="0"/>
                <a:ea typeface="ＭＳ Ｐゴシック" charset="0"/>
                <a:cs typeface="ＭＳ Ｐゴシック" charset="0"/>
              </a:rPr>
              <a:t>The answer is B. Shell eggs must be received at an air temperature of 45</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F (7</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C) or lower.</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Hot TCS food must be received at </a:t>
            </a:r>
            <a:r>
              <a:rPr lang="en-US" sz="1200" b="0" i="0" u="none" strike="noStrike" kern="1200" baseline="0" dirty="0" smtClean="0">
                <a:latin typeface="Times New Roman" pitchFamily="18" charset="0"/>
                <a:ea typeface="ＭＳ Ｐゴシック" charset="0"/>
                <a:cs typeface="ＭＳ Ｐゴシック" charset="0"/>
              </a:rPr>
              <a:t>135</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F (57</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C</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 or higher.</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 shrimp shows evidence of thawing and refreezing. There are ice crystals and frozen liquids on the food and the packaging. This may be evidence of thawing and refreezing, which shows the food has been time-temperature abused.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 water stain on the flour bag shows that the flour had become wet at some point. </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Reject items with leaks, dampness, or water stains (which means the item was wet at some point).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 flour bag has a tear or puncture, which may have been made by pests. These pests may have contaminated the product. </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Reject items with tears, holes, or punctures in their packaging.</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Likewise, reject cans with labels that are not intact or have bulging or swollen ends, rust, or dents.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 box of Danish has been damaged by rodents, and droppings can be seen inside the box. </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Reject items with signs of pests or pest damage.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All food packaged in a reduced-oxygen environment, such as vacuum-packed meat, must be rejected if the packaging is bloated or leaking.</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Items with broken cartons or seals, or items with dirty and discolored packaging should also be rejected. </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Do not accept cases or packages that appear to have been tampered with.</a:t>
            </a:r>
          </a:p>
          <a:p>
            <a:pPr marL="114300" marR="0" indent="-114300" algn="l" defTabSz="914400" rtl="0" eaLnBrk="1" fontAlgn="base" latinLnBrk="0" hangingPunct="1">
              <a:lnSpc>
                <a:spcPct val="100000"/>
              </a:lnSpc>
              <a:spcBef>
                <a:spcPct val="30000"/>
              </a:spcBef>
              <a:spcAft>
                <a:spcPct val="0"/>
              </a:spcAft>
              <a:buClrTx/>
              <a:buSzTx/>
              <a:buFontTx/>
              <a:buChar char="•"/>
              <a:tabLst/>
              <a:defRPr/>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Fish often has a fresh ocean or seaweed smell. </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Reject food with an abnormal or unpleasant odor.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Reject meat, fish, or poultry that is slimy, sticky, or dry. Also reject it if it has soft flesh that leaves an imprint when you touch it.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74277C-45DE-684F-8480-70D2E47E8954}"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7064248-031F-844B-9103-3B9850F5F5C6}" type="slidenum">
              <a:rPr lang="en-US" sz="1200" b="0" smtClean="0">
                <a:solidFill>
                  <a:schemeClr val="tx1"/>
                </a:solidFill>
              </a:rPr>
              <a:pPr eaLnBrk="1" hangingPunct="1">
                <a:defRPr/>
              </a:pPr>
              <a:t>20</a:t>
            </a:fld>
            <a:endParaRPr lang="en-US" sz="1200" b="0" dirty="0" smtClean="0">
              <a:solidFill>
                <a:schemeClr val="tx1"/>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21</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86FA09-A99E-0448-B1FC-AE23899095D6}" type="slidenum">
              <a:rPr lang="en-US" sz="1200" b="0" smtClean="0">
                <a:solidFill>
                  <a:schemeClr val="tx1"/>
                </a:solidFill>
              </a:rPr>
              <a:pPr eaLnBrk="1" hangingPunct="1">
                <a:defRPr/>
              </a:pPr>
              <a:t>22</a:t>
            </a:fld>
            <a:endParaRPr lang="en-US" sz="1200" b="0" dirty="0" smtClean="0">
              <a:solidFill>
                <a:schemeClr val="tx1"/>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4300" indent="-114300" eaLnBrk="1" hangingPunct="1">
              <a:buFontTx/>
              <a:buChar char="•"/>
              <a:defRPr/>
            </a:pPr>
            <a:r>
              <a:rPr lang="en-US" dirty="0">
                <a:latin typeface="Times New Roman" charset="0"/>
                <a:cs typeface="+mn-cs"/>
              </a:rPr>
              <a:t>It is not necessary to label food if </a:t>
            </a:r>
            <a:r>
              <a:rPr lang="en-US" dirty="0" smtClean="0">
                <a:latin typeface="Times New Roman" charset="0"/>
                <a:cs typeface="+mn-cs"/>
              </a:rPr>
              <a:t>it will clearly not </a:t>
            </a:r>
            <a:r>
              <a:rPr lang="en-US" dirty="0">
                <a:latin typeface="Times New Roman" charset="0"/>
                <a:cs typeface="+mn-cs"/>
              </a:rPr>
              <a:t>be mistaken for another item. The food must be easily identified by </a:t>
            </a:r>
            <a:r>
              <a:rPr lang="en-US" dirty="0" smtClean="0">
                <a:latin typeface="Times New Roman" charset="0"/>
                <a:cs typeface="+mn-cs"/>
              </a:rPr>
              <a:t>sight.</a:t>
            </a:r>
            <a:endParaRPr lang="en-US" dirty="0">
              <a:latin typeface="Times New Roman" charset="0"/>
              <a:cs typeface="+mn-cs"/>
            </a:endParaRP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25163D-CAD0-5B43-AFDE-1DF096F658B4}" type="slidenum">
              <a:rPr lang="en-US" sz="1200" b="0" smtClean="0">
                <a:solidFill>
                  <a:schemeClr val="tx1"/>
                </a:solidFill>
              </a:rPr>
              <a:pPr eaLnBrk="1" hangingPunct="1">
                <a:defRPr/>
              </a:pPr>
              <a:t>23</a:t>
            </a:fld>
            <a:endParaRPr lang="en-US" sz="1200" b="0" dirty="0" smtClean="0">
              <a:solidFill>
                <a:schemeClr val="tx1"/>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Food packaged in the operation that is being sold to customers for use at home must be labeled. The label must include the information on the slide.</a:t>
            </a:r>
          </a:p>
          <a:p>
            <a:pPr marL="114300" indent="-114300" eaLnBrk="1" hangingPunct="1">
              <a:buFontTx/>
              <a:buChar char="•"/>
              <a:defRPr/>
            </a:pPr>
            <a:r>
              <a:rPr lang="en-US" dirty="0">
                <a:latin typeface="Times New Roman" charset="0"/>
                <a:cs typeface="+mn-cs"/>
              </a:rPr>
              <a:t>Naming the source of each major food allergen contained in the food is not necessary if the source is already part of the common name of the ingredient. </a:t>
            </a:r>
          </a:p>
          <a:p>
            <a:pPr marL="114300" indent="-114300" eaLnBrk="1" hangingPunct="1">
              <a:buFontTx/>
              <a:buChar char="•"/>
              <a:defRPr/>
            </a:pPr>
            <a:endParaRPr lang="en-US" dirty="0">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048F4C1-3C6B-4845-B4A7-9BB1EEA768AA}" type="slidenum">
              <a:rPr lang="en-US" sz="1200" b="0" smtClean="0">
                <a:solidFill>
                  <a:schemeClr val="tx1"/>
                </a:solidFill>
              </a:rPr>
              <a:pPr eaLnBrk="1" hangingPunct="1">
                <a:defRPr/>
              </a:pPr>
              <a:t>24</a:t>
            </a:fld>
            <a:endParaRPr lang="en-US" sz="1200" b="0" dirty="0" smtClean="0">
              <a:solidFill>
                <a:schemeClr val="tx1"/>
              </a:solidFill>
            </a:endParaRPr>
          </a:p>
        </p:txBody>
      </p:sp>
      <p:sp>
        <p:nvSpPr>
          <p:cNvPr id="422915"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701675" y="4416425"/>
            <a:ext cx="5608638" cy="4183063"/>
          </a:xfrm>
        </p:spPr>
        <p:txBody>
          <a:bodyPr/>
          <a:lstStyle/>
          <a:p>
            <a:pPr marL="114300" indent="-114300" eaLnBrk="1" hangingPunct="1">
              <a:defRPr/>
            </a:pPr>
            <a:r>
              <a:rPr lang="en-US" b="1" dirty="0" smtClean="0"/>
              <a:t>Instructor Notes</a:t>
            </a:r>
            <a:endParaRPr lang="en-US" sz="1200" b="1" kern="1200" dirty="0" smtClean="0">
              <a:solidFill>
                <a:schemeClr val="tx1"/>
              </a:solidFill>
              <a:latin typeface="Times New Roman" charset="0"/>
              <a:ea typeface="ＭＳ Ｐゴシック" charset="0"/>
              <a:cs typeface="ＭＳ Ｐゴシック" charset="0"/>
            </a:endParaRPr>
          </a:p>
          <a:p>
            <a:pPr marL="114300" indent="-114300" eaLnBrk="1" hangingPunct="1">
              <a:buFontTx/>
              <a:buChar char="•"/>
              <a:defRPr/>
            </a:pPr>
            <a:r>
              <a:rPr lang="en-US" sz="1200" b="0" kern="1200" dirty="0" smtClean="0">
                <a:solidFill>
                  <a:schemeClr val="tx1"/>
                </a:solidFill>
                <a:latin typeface="Times New Roman" charset="0"/>
              </a:rPr>
              <a:t>Ready-to-eat</a:t>
            </a:r>
            <a:r>
              <a:rPr lang="en-US" sz="1200" b="0" kern="1200" baseline="0" dirty="0" smtClean="0">
                <a:solidFill>
                  <a:schemeClr val="tx1"/>
                </a:solidFill>
                <a:latin typeface="Times New Roman" charset="0"/>
              </a:rPr>
              <a:t> TCS food must be date marked if held for longer than 24 hours. It must indicate when the food must be sold, eaten, or thrown out. </a:t>
            </a:r>
            <a:endParaRPr lang="en-US" b="1" dirty="0" smtClean="0"/>
          </a:p>
          <a:p>
            <a:endParaRPr lang="en-US"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0FD5921-2DEB-8549-B44F-BEE03304F576}" type="slidenum">
              <a:rPr lang="en-US" sz="1200" b="0" smtClean="0">
                <a:solidFill>
                  <a:schemeClr val="tx1"/>
                </a:solidFill>
              </a:rPr>
              <a:pPr eaLnBrk="1" hangingPunct="1">
                <a:defRPr/>
              </a:pPr>
              <a:t>25</a:t>
            </a:fld>
            <a:endParaRPr lang="en-US" sz="1200" b="0" dirty="0" smtClean="0">
              <a:solidFill>
                <a:schemeClr val="tx1"/>
              </a:solidFill>
            </a:endParaRPr>
          </a:p>
        </p:txBody>
      </p:sp>
      <p:sp>
        <p:nvSpPr>
          <p:cNvPr id="423939"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47700" y="4533900"/>
            <a:ext cx="5608638" cy="4183063"/>
          </a:xfrm>
        </p:spPr>
        <p:txBody>
          <a:bodyPr/>
          <a:lstStyle/>
          <a:p>
            <a:pPr>
              <a:defRPr/>
            </a:pPr>
            <a:r>
              <a:rPr lang="en-US" b="1" dirty="0">
                <a:cs typeface="Times New Roman" pitchFamily="18" charset="0"/>
              </a:rPr>
              <a:t>Instructor Notes</a:t>
            </a:r>
          </a:p>
          <a:p>
            <a:pPr marL="171450" indent="-171450">
              <a:buFont typeface="Arial" pitchFamily="34" charset="0"/>
              <a:buChar char="•"/>
              <a:defRPr/>
            </a:pPr>
            <a:r>
              <a:rPr lang="en-US" dirty="0">
                <a:cs typeface="Times New Roman" pitchFamily="18" charset="0"/>
              </a:rPr>
              <a:t>Operations have a variety of systems for date marking. Some write the day or date the food was prepped on the label. Others write the use-by day or date on the </a:t>
            </a:r>
            <a:r>
              <a:rPr lang="en-US" dirty="0" smtClean="0">
                <a:cs typeface="Times New Roman" pitchFamily="18" charset="0"/>
              </a:rPr>
              <a:t>label.</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7AE794C-009E-9B47-99FA-5307D6C0A05A}" type="slidenum">
              <a:rPr lang="en-US" sz="1200" b="0" smtClean="0">
                <a:solidFill>
                  <a:schemeClr val="tx1"/>
                </a:solidFill>
              </a:rPr>
              <a:pPr eaLnBrk="1" hangingPunct="1">
                <a:defRPr/>
              </a:pPr>
              <a:t>26</a:t>
            </a:fld>
            <a:endParaRPr lang="en-US" sz="1200" b="0" dirty="0" smtClean="0">
              <a:solidFill>
                <a:schemeClr val="tx1"/>
              </a:solidFill>
            </a:endParaRPr>
          </a:p>
        </p:txBody>
      </p:sp>
      <p:sp>
        <p:nvSpPr>
          <p:cNvPr id="42496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701675" y="4533900"/>
            <a:ext cx="5608638" cy="4183063"/>
          </a:xfrm>
        </p:spPr>
        <p:txBody>
          <a:bodyPr/>
          <a:lstStyle/>
          <a:p>
            <a:endParaRPr lang="en-US" b="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defRPr/>
            </a:pPr>
            <a:r>
              <a:rPr lang="en-US" b="1" dirty="0" smtClean="0">
                <a:latin typeface="Times New Roman" charset="0"/>
              </a:rPr>
              <a:t>Instructor Notes</a:t>
            </a:r>
          </a:p>
          <a:p>
            <a:pPr marL="114300" indent="-114300" eaLnBrk="1" hangingPunct="1">
              <a:buFontTx/>
              <a:buChar char="•"/>
              <a:defRPr/>
            </a:pPr>
            <a:r>
              <a:rPr lang="en-US" dirty="0" smtClean="0">
                <a:latin typeface="Times New Roman" charset="0"/>
              </a:rPr>
              <a:t>Use </a:t>
            </a:r>
            <a:r>
              <a:rPr lang="en-US" dirty="0">
                <a:latin typeface="Times New Roman" charset="0"/>
              </a:rPr>
              <a:t>the next several slides to discuss </a:t>
            </a:r>
            <a:r>
              <a:rPr lang="en-US" dirty="0" smtClean="0">
                <a:latin typeface="Times New Roman" charset="0"/>
              </a:rPr>
              <a:t>correct storage practices for food </a:t>
            </a:r>
            <a:r>
              <a:rPr lang="en-US" dirty="0">
                <a:latin typeface="Times New Roman" charset="0"/>
              </a:rPr>
              <a:t>and foodservice supplies. Ask your students to look at the </a:t>
            </a:r>
            <a:r>
              <a:rPr lang="en-US" dirty="0" smtClean="0">
                <a:latin typeface="Times New Roman" charset="0"/>
              </a:rPr>
              <a:t>situation and determine if the practice in question is correct or incorrect. </a:t>
            </a:r>
            <a:r>
              <a:rPr lang="en-US" dirty="0">
                <a:latin typeface="Times New Roman" charset="0"/>
              </a:rPr>
              <a:t>Use the talking points for each slide to ensure that the necessary principles are discussed afterwards. </a:t>
            </a:r>
          </a:p>
          <a:p>
            <a:pPr marL="114300" indent="-114300" eaLnBrk="1" hangingPunct="1">
              <a:buFontTx/>
              <a:buChar char="•"/>
              <a:defRPr/>
            </a:pPr>
            <a:r>
              <a:rPr lang="en-US" dirty="0">
                <a:latin typeface="Times New Roman" charset="0"/>
              </a:rPr>
              <a:t>To ensure that everyone in class participates, pass out index cards with the letters A and B on them. Have each student answer each question by holding up the letter A or B.</a:t>
            </a:r>
          </a:p>
        </p:txBody>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27</a:t>
            </a:fld>
            <a:endParaRPr lang="en-US" dirty="0"/>
          </a:p>
        </p:txBody>
      </p:sp>
    </p:spTree>
    <p:extLst>
      <p:ext uri="{BB962C8B-B14F-4D97-AF65-F5344CB8AC3E}">
        <p14:creationId xmlns:p14="http://schemas.microsoft.com/office/powerpoint/2010/main" xmlns="" val="2289922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 hanging thermometer should be placed in the warmest part of the cooler. That would be in a location closest to the door rather than in the back of the unit where the temperatures would be coldest. </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Storage </a:t>
            </a:r>
            <a:r>
              <a:rPr lang="en-US" baseline="0" dirty="0" smtClean="0">
                <a:cs typeface="Times New Roman" pitchFamily="18" charset="0"/>
              </a:rPr>
              <a:t>units must have at least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one air temperature</a:t>
            </a:r>
            <a:r>
              <a:rPr lang="en-US" sz="1200" b="0" i="0" u="none" strike="noStrike" kern="1200" dirty="0" smtClean="0">
                <a:solidFill>
                  <a:schemeClr val="tx1"/>
                </a:solidFill>
                <a:latin typeface="Times New Roman" pitchFamily="18" charset="0"/>
                <a:ea typeface="ＭＳ Ｐゴシック" charset="0"/>
                <a:cs typeface="ＭＳ Ｐゴシック" charset="0"/>
              </a:rPr>
              <a:t>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measuring device. It must be accurate to +/- 3ºF or +/- 1.5ºC.</a:t>
            </a:r>
            <a:r>
              <a:rPr lang="en-US" baseline="0" dirty="0" smtClean="0">
                <a:cs typeface="Times New Roman" pitchFamily="18" charset="0"/>
              </a:rPr>
              <a:t> </a:t>
            </a:r>
            <a:endParaRPr lang="en-US" dirty="0" smtClean="0">
              <a:cs typeface="Times New Roman" pitchFamily="18" charset="0"/>
            </a:endParaRP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 chicken salad is </a:t>
            </a:r>
            <a:r>
              <a:rPr lang="en-US" dirty="0" smtClean="0"/>
              <a:t>68ºC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a:t>
            </a:r>
            <a:r>
              <a:rPr lang="en-US" dirty="0" smtClean="0"/>
              <a:t>20ºC</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 which is in the temperature danger zone. </a:t>
            </a: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Store cold TCS food at an internal temperature of </a:t>
            </a:r>
            <a:r>
              <a:rPr lang="en-US" dirty="0" smtClean="0"/>
              <a:t>41ºF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a:t>
            </a:r>
            <a:r>
              <a:rPr lang="en-US" dirty="0" smtClean="0"/>
              <a:t>5ºC</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 or lower. </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Monitor food temperatures regularly. Randomly sample the temperature of stored food to verify that the cooler is working.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3C3A2C7-87C8-6347-B337-3F65079E3CF3}"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dirty="0">
                <a:latin typeface="Times New Roman" charset="0"/>
                <a:cs typeface="+mn-cs"/>
              </a:rPr>
              <a:t>’</a:t>
            </a:r>
            <a:r>
              <a:rPr lang="en-US" dirty="0">
                <a:latin typeface="Times New Roman" charset="0"/>
                <a:cs typeface="+mn-cs"/>
              </a:rPr>
              <a:t>s chain can include growers, shippers, packers, manufacturers, distributors (trucking fleets and warehouses), and local markets.</a:t>
            </a:r>
          </a:p>
          <a:p>
            <a:pPr marL="114300" indent="-114300" eaLnBrk="1" hangingPunct="1">
              <a:buFontTx/>
              <a:buChar char="•"/>
              <a:defRPr/>
            </a:pPr>
            <a:r>
              <a:rPr lang="en-US" dirty="0">
                <a:latin typeface="Times New Roman" charset="0"/>
                <a:cs typeface="+mn-cs"/>
              </a:rPr>
              <a:t>Develop 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The potato salad is clearly and accurately labeled. It contains the name of the food as well as a date mark. The date mark indicates that the food must be used within two days. This is a best practice, most likely dictated by company policy. </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All items that are not in their original containers must be labeled. Food labels should include the common name of the food or a statement that clearly and accurately identifies it. It is not necessary to label food if it clearly will not be mistaken for another item. The food must be easily identified by sight.</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Ready-to-eat TCS food must be date marked if held for longer than 24 hours. It must indicate when the food must be sold, eaten, or thrown out.</a:t>
            </a: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Ready-to-eat TCS food can be stored for only seven days if it is held at </a:t>
            </a:r>
            <a:r>
              <a:rPr lang="en-US" dirty="0" smtClean="0"/>
              <a:t>41ºF </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a:t>
            </a:r>
            <a:r>
              <a:rPr lang="en-US" dirty="0" smtClean="0"/>
              <a:t>5ºC</a:t>
            </a:r>
            <a:r>
              <a:rPr lang="en-US" sz="1200" b="0" i="0" u="none" strike="noStrike" kern="1200" baseline="0" dirty="0" smtClean="0">
                <a:solidFill>
                  <a:schemeClr val="tx1"/>
                </a:solidFill>
                <a:latin typeface="Times New Roman" pitchFamily="18" charset="0"/>
                <a:ea typeface="ＭＳ Ｐゴシック" charset="0"/>
                <a:cs typeface="ＭＳ Ｐゴシック" charset="0"/>
              </a:rPr>
              <a:t>) or lower. The count begins on the day that the food was prepared or a commercial container was opened.</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Operations have a variety of systems for date marking. Some write the day or date the food was prepped on the label. Others write the use-by day or date on the label.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The cans are being rotated according to FIFO.</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Store items with the earliest use-by or expiration dates in front of items with later dates.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 onions are being stored with chemicals.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Store all items in designated storage areas.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These items are stored on the floor of the walk-in cooler. </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Store items away from walls and at least six inches (15 centimeters) off the floor.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Raw meat is being stored above ready-to-eat food. Some of the meat has also not been covered properly.</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 Wrap or cover food. Store raw meat, poultry, and seafood separately from ready-to-eat food. If raw and ready-to-eat food cannot be stored separately, store ready-to-eat food above raw meat, poultry, and seafood. This will prevent juices from raw food from dripping onto ready-to-eat food.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A1B799-A53A-334F-BAC2-57038DA4BAE8}" type="slidenum">
              <a:rPr lang="en-US" sz="1200" b="0" smtClean="0">
                <a:solidFill>
                  <a:schemeClr val="tx1"/>
                </a:solidFill>
              </a:rPr>
              <a:pPr eaLnBrk="1" hangingPunct="1">
                <a:defRPr/>
              </a:pPr>
              <a:t>35</a:t>
            </a:fld>
            <a:endParaRPr lang="en-US" sz="1200" b="0" dirty="0" smtClean="0">
              <a:solidFill>
                <a:schemeClr val="tx1"/>
              </a:solidFill>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Raw meat, poultry, and seafood can be stored with or above ready-to-eat food in a freezer if all of the items have been commercially processed and packaged. </a:t>
            </a:r>
          </a:p>
          <a:p>
            <a:pPr marL="114300" indent="-114300" eaLnBrk="1" hangingPunct="1">
              <a:buFontTx/>
              <a:buChar char="•"/>
              <a:defRPr/>
            </a:pPr>
            <a:r>
              <a:rPr lang="en-US" dirty="0">
                <a:latin typeface="Times New Roman" charset="0"/>
                <a:cs typeface="+mn-cs"/>
              </a:rPr>
              <a:t>Frozen food that is being thawed in coolers must also be stored below ready-to-eat food.</a:t>
            </a:r>
          </a:p>
          <a:p>
            <a:pPr marL="114300" indent="-114300" eaLnBrk="1" hangingPunct="1">
              <a:buFontTx/>
              <a:buChar char="•"/>
              <a:defRPr/>
            </a:pPr>
            <a:r>
              <a:rPr lang="en-US" dirty="0">
                <a:latin typeface="Times New Roman" charset="0"/>
                <a:cs typeface="+mn-cs"/>
              </a:rPr>
              <a:t>As an exception, ground meat and ground fish can be stored above whole cuts of beef and pork. To do this, make sure the packaging keeps out pathogens and chemicals. It also must not leak.</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CC3F5C-04D0-804A-9BD8-F86B66BC2EB7}" type="slidenum">
              <a:rPr lang="en-US" sz="1200" b="0" smtClean="0">
                <a:solidFill>
                  <a:schemeClr val="tx1"/>
                </a:solidFill>
              </a:rPr>
              <a:pPr eaLnBrk="1" hangingPunct="1">
                <a:defRPr/>
              </a:pPr>
              <a:t>36</a:t>
            </a:fld>
            <a:endParaRPr lang="en-US" sz="1200" b="0" dirty="0" smtClean="0">
              <a:solidFill>
                <a:schemeClr val="tx1"/>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76300" y="4497388"/>
            <a:ext cx="5484813" cy="36941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1F61C4-F16B-5C44-A3AA-F67A8B6BD215}"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Some foodservice operations receive food </a:t>
            </a:r>
            <a:r>
              <a:rPr lang="en-US" dirty="0" smtClean="0">
                <a:latin typeface="Times New Roman" charset="0"/>
                <a:cs typeface="+mn-cs"/>
              </a:rPr>
              <a:t>after hours </a:t>
            </a:r>
            <a:r>
              <a:rPr lang="en-US" dirty="0">
                <a:latin typeface="Times New Roman" charset="0"/>
                <a:cs typeface="+mn-cs"/>
              </a:rPr>
              <a:t>when they are closed for business. This is often referred to as a key drop delivery.</a:t>
            </a:r>
          </a:p>
          <a:p>
            <a:pPr marL="114300" indent="-114300" eaLnBrk="1" hangingPunct="1">
              <a:buFontTx/>
              <a:buChar char="•"/>
              <a:defRPr/>
            </a:pPr>
            <a:r>
              <a:rPr lang="en-US" dirty="0">
                <a:latin typeface="Times New Roman" charset="0"/>
                <a:cs typeface="+mn-cs"/>
              </a:rPr>
              <a:t>The supplier is given a key or other access to the operation to make the delivery. Products are then placed in coolers, freezers, and </a:t>
            </a:r>
            <a:r>
              <a:rPr lang="en-US" dirty="0" smtClean="0">
                <a:latin typeface="Times New Roman" charset="0"/>
                <a:cs typeface="+mn-cs"/>
              </a:rPr>
              <a:t>dry-storage </a:t>
            </a:r>
            <a:r>
              <a:rPr lang="en-US" dirty="0">
                <a:latin typeface="Times New Roman" charset="0"/>
                <a:cs typeface="+mn-cs"/>
              </a:rPr>
              <a:t>areas. The delivery must be inspected once you arrive at the operation and meet the criteria identified in the slide.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C76942-D465-BA44-9C33-2F7B39977000}"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4300" indent="-114300" eaLnBrk="1" hangingPunct="1">
              <a:buFontTx/>
              <a:buChar char="•"/>
              <a:defRPr/>
            </a:pPr>
            <a:r>
              <a:rPr lang="en-US" dirty="0">
                <a:latin typeface="Times New Roman" charset="0"/>
                <a:cs typeface="+mn-cs"/>
              </a:rPr>
              <a:t>Identify the recalled food items by matching information from the recall notice to the item. This may include the manufacturer</a:t>
            </a:r>
            <a:r>
              <a:rPr lang="ja-JP" altLang="en-US" dirty="0">
                <a:latin typeface="Times New Roman" charset="0"/>
                <a:cs typeface="+mn-cs"/>
              </a:rPr>
              <a:t>’</a:t>
            </a:r>
            <a:r>
              <a:rPr lang="en-US" dirty="0">
                <a:latin typeface="Times New Roman" charset="0"/>
                <a:cs typeface="+mn-cs"/>
              </a:rPr>
              <a:t>s ID, the time the item was manufactured, and the item</a:t>
            </a:r>
            <a:r>
              <a:rPr lang="ja-JP" altLang="en-US" dirty="0">
                <a:latin typeface="Times New Roman" charset="0"/>
                <a:cs typeface="+mn-cs"/>
              </a:rPr>
              <a:t>’</a:t>
            </a:r>
            <a:r>
              <a:rPr lang="en-US" dirty="0">
                <a:latin typeface="Times New Roman" charset="0"/>
                <a:cs typeface="+mn-cs"/>
              </a:rPr>
              <a:t>s use-by date.</a:t>
            </a:r>
          </a:p>
          <a:p>
            <a:pPr marL="114300" indent="-114300" eaLnBrk="1" hangingPunct="1">
              <a:buFontTx/>
              <a:buChar char="•"/>
              <a:defRPr/>
            </a:pPr>
            <a:r>
              <a:rPr lang="en-US" dirty="0">
                <a:latin typeface="Times New Roman" charset="0"/>
                <a:cs typeface="+mn-cs"/>
              </a:rPr>
              <a:t>Remove the item from inventory, and place it in a secure and appropriate location. That may be a cooler or dry-storage area.</a:t>
            </a:r>
          </a:p>
          <a:p>
            <a:pPr marL="114300" indent="-114300" eaLnBrk="1" hangingPunct="1">
              <a:buFontTx/>
              <a:buChar char="•"/>
              <a:defRPr/>
            </a:pPr>
            <a:r>
              <a:rPr lang="en-US" dirty="0">
                <a:latin typeface="Times New Roman" charset="0"/>
                <a:cs typeface="+mn-cs"/>
              </a:rPr>
              <a:t>The recalled item must be stored separately from food, utensils, equipment, linens, and single-use items. </a:t>
            </a:r>
          </a:p>
          <a:p>
            <a:pPr marL="114300" indent="-114300" eaLnBrk="1" hangingPunct="1">
              <a:buFontTx/>
              <a:buChar char="•"/>
              <a:defRPr/>
            </a:pPr>
            <a:r>
              <a:rPr lang="en-US" dirty="0">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4300" indent="-114300" eaLnBrk="1" hangingPunct="1">
              <a:buFontTx/>
              <a:buChar char="•"/>
              <a:defRPr/>
            </a:pPr>
            <a:r>
              <a:rPr lang="en-US" dirty="0">
                <a:latin typeface="Times New Roman" charset="0"/>
                <a:cs typeface="+mn-cs"/>
              </a:rPr>
              <a:t>Refer to the vendor</a:t>
            </a:r>
            <a:r>
              <a:rPr lang="ja-JP" altLang="en-US" dirty="0">
                <a:latin typeface="Times New Roman" charset="0"/>
                <a:cs typeface="+mn-cs"/>
              </a:rPr>
              <a:t>’</a:t>
            </a:r>
            <a:r>
              <a:rPr lang="en-US" dirty="0">
                <a:latin typeface="Times New Roman" charset="0"/>
                <a:cs typeface="+mn-cs"/>
              </a:rPr>
              <a:t>s notification or recall notice for what to do with the item. For example, you might be instructed to throw it out or return it to the vendor.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6</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kern="1200" dirty="0" smtClean="0">
                <a:solidFill>
                  <a:schemeClr val="tx1"/>
                </a:solidFill>
                <a:latin typeface="Times New Roman" charset="0"/>
                <a:ea typeface="ＭＳ Ｐゴシック" charset="0"/>
                <a:cs typeface="ＭＳ Ｐゴシック" charset="0"/>
              </a:rPr>
              <a:t>Use the</a:t>
            </a:r>
            <a:r>
              <a:rPr lang="en-US" sz="1200" kern="1200" baseline="0" dirty="0" smtClean="0">
                <a:solidFill>
                  <a:schemeClr val="tx1"/>
                </a:solidFill>
                <a:latin typeface="Times New Roman" charset="0"/>
                <a:ea typeface="ＭＳ Ｐゴシック" charset="0"/>
                <a:cs typeface="ＭＳ Ｐゴシック" charset="0"/>
              </a:rPr>
              <a:t> next several slides to discuss accept/reject criteria for receiving food and foodservice supplies</a:t>
            </a:r>
            <a:r>
              <a:rPr lang="en-US" sz="1200" kern="1200" dirty="0" smtClean="0">
                <a:solidFill>
                  <a:schemeClr val="tx1"/>
                </a:solidFill>
                <a:latin typeface="Times New Roman" charset="0"/>
                <a:ea typeface="ＭＳ Ｐゴシック" charset="0"/>
                <a:cs typeface="ＭＳ Ｐゴシック" charset="0"/>
              </a:rPr>
              <a:t>. Ask your students to look at the product and description and decide whether to accept or reject</a:t>
            </a:r>
            <a:r>
              <a:rPr lang="en-US" sz="1200" kern="1200" baseline="0" dirty="0" smtClean="0">
                <a:solidFill>
                  <a:schemeClr val="tx1"/>
                </a:solidFill>
                <a:latin typeface="Times New Roman" charset="0"/>
                <a:ea typeface="ＭＳ Ｐゴシック" charset="0"/>
                <a:cs typeface="ＭＳ Ｐゴシック" charset="0"/>
              </a:rPr>
              <a:t> it. Use the talking points for each slide to ensure that the necessary principles are discussed afterwards.</a:t>
            </a:r>
            <a:r>
              <a:rPr lang="en-US" sz="1200" kern="1200" dirty="0" smtClean="0">
                <a:solidFill>
                  <a:schemeClr val="tx1"/>
                </a:solidFill>
                <a:latin typeface="Times New Roman" charset="0"/>
                <a:ea typeface="ＭＳ Ｐゴシック" charset="0"/>
                <a:cs typeface="ＭＳ Ｐゴシック" charset="0"/>
              </a:rPr>
              <a:t> </a:t>
            </a:r>
          </a:p>
          <a:p>
            <a:pPr marL="114300" indent="-114300" eaLnBrk="1" hangingPunct="1">
              <a:buFontTx/>
              <a:buChar char="•"/>
              <a:defRPr/>
            </a:pPr>
            <a:r>
              <a:rPr lang="en-US" sz="1200" kern="1200" dirty="0" smtClean="0">
                <a:solidFill>
                  <a:schemeClr val="tx1"/>
                </a:solidFill>
                <a:latin typeface="Times New Roman" charset="0"/>
                <a:ea typeface="ＭＳ Ｐゴシック" charset="0"/>
                <a:cs typeface="ＭＳ Ｐゴシック" charset="0"/>
              </a:rPr>
              <a:t>To ensure</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that everyone in class participates, pass out index cards with the letters A and B on them. Have each student answer</a:t>
            </a:r>
            <a:r>
              <a:rPr lang="en-US" sz="1200" kern="1200" baseline="0" dirty="0" smtClean="0">
                <a:solidFill>
                  <a:schemeClr val="tx1"/>
                </a:solidFill>
                <a:latin typeface="Times New Roman" charset="0"/>
                <a:ea typeface="ＭＳ Ｐゴシック" charset="0"/>
                <a:cs typeface="ＭＳ Ｐゴシック" charset="0"/>
              </a:rPr>
              <a:t> each question by</a:t>
            </a:r>
            <a:r>
              <a:rPr lang="en-US" sz="1200" kern="1200" dirty="0" smtClean="0">
                <a:solidFill>
                  <a:schemeClr val="tx1"/>
                </a:solidFill>
                <a:latin typeface="Times New Roman" charset="0"/>
                <a:ea typeface="ＭＳ Ｐゴシック" charset="0"/>
                <a:cs typeface="ＭＳ Ｐゴシック" charset="0"/>
              </a:rPr>
              <a:t> holding up the letter A or B.</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Cold TCS food, such as meat, must be received at 41ºF (5ºC) or lower, unless otherwise specified. </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Live oysters, mussels, clams, and scallops must be received at an air temperature of </a:t>
            </a:r>
            <a:r>
              <a:rPr lang="en-US" sz="1200" b="0" i="0" u="none" strike="noStrike" kern="1200" baseline="0" dirty="0" smtClean="0">
                <a:latin typeface="Times New Roman" pitchFamily="18" charset="0"/>
                <a:ea typeface="ＭＳ Ｐゴシック" charset="0"/>
                <a:cs typeface="ＭＳ Ｐゴシック" charset="0"/>
              </a:rPr>
              <a:t>45</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F (7</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C) and an internal temperature no greater than 50</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F (10</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C). Once received, the shellfish must be cooled to 41</a:t>
            </a:r>
            <a:r>
              <a:rPr lang="en-US" dirty="0" smtClean="0"/>
              <a:t>º</a:t>
            </a:r>
            <a:r>
              <a:rPr lang="en-US" sz="1200" b="0" i="0" u="none" strike="noStrike" kern="1200" baseline="0" dirty="0" smtClean="0">
                <a:latin typeface="Times New Roman" pitchFamily="18" charset="0"/>
                <a:ea typeface="ＭＳ Ｐゴシック" charset="0"/>
                <a:cs typeface="ＭＳ Ｐゴシック" charset="0"/>
              </a:rPr>
              <a:t>F (5</a:t>
            </a:r>
            <a:r>
              <a:rPr lang="en-US" dirty="0" smtClean="0"/>
              <a:t>º</a:t>
            </a:r>
            <a:r>
              <a:rPr lang="en-US" sz="1200" b="0" i="0" u="none" strike="noStrike" kern="1200" baseline="0" dirty="0" smtClean="0">
                <a:latin typeface="Times New Roman" pitchFamily="18" charset="0"/>
                <a:ea typeface="ＭＳ Ｐゴシック" charset="0"/>
                <a:cs typeface="ＭＳ Ｐゴシック" charset="0"/>
              </a:rPr>
              <a:t>C) or lower in four hours.</a:t>
            </a:r>
          </a:p>
          <a:p>
            <a:pPr marL="114300" indent="-114300" eaLnBrk="1" hangingPunct="1">
              <a:buFontTx/>
              <a:buChar char="•"/>
            </a:pPr>
            <a:r>
              <a:rPr lang="en-US" sz="1200" b="0" i="0" u="none" strike="noStrike" kern="1200" baseline="0" dirty="0" smtClean="0">
                <a:latin typeface="Times New Roman" pitchFamily="18" charset="0"/>
                <a:ea typeface="ＭＳ Ｐゴシック" charset="0"/>
                <a:cs typeface="ＭＳ Ｐゴシック" charset="0"/>
              </a:rPr>
              <a:t>Shucked shellfish must be received at 45</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F (7</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C) or lower. The shellfish must then be cooled to 41</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F (5</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C) or lower in four hours.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Milk must be received </a:t>
            </a:r>
            <a:r>
              <a:rPr lang="en-US" sz="1200" b="0" i="0" u="none" strike="noStrike" kern="1200" baseline="0" dirty="0" smtClean="0">
                <a:latin typeface="Times New Roman" pitchFamily="18" charset="0"/>
                <a:ea typeface="ＭＳ Ｐゴシック" charset="0"/>
                <a:cs typeface="ＭＳ Ｐゴシック" charset="0"/>
              </a:rPr>
              <a:t>at 45</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F (7</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C) or lower. Cool the milk to 41</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F (5</a:t>
            </a:r>
            <a:r>
              <a:rPr lang="en-US" sz="1200" kern="1200" dirty="0" smtClean="0">
                <a:latin typeface="Times New Roman" pitchFamily="18" charset="0"/>
                <a:ea typeface="ＭＳ Ｐゴシック" charset="0"/>
                <a:cs typeface="ＭＳ Ｐゴシック" charset="0"/>
              </a:rPr>
              <a:t>º</a:t>
            </a:r>
            <a:r>
              <a:rPr lang="en-US" sz="1200" b="0" i="0" u="none" strike="noStrike" kern="1200" baseline="0" dirty="0" smtClean="0">
                <a:latin typeface="Times New Roman" pitchFamily="18" charset="0"/>
                <a:ea typeface="ＭＳ Ｐゴシック" charset="0"/>
                <a:cs typeface="ＭＳ Ｐゴシック" charset="0"/>
              </a:rPr>
              <a:t>C) or lower in four hours.</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dirty="0" smtClean="0"/>
          </a:p>
        </p:txBody>
      </p:sp>
    </p:spTree>
    <p:extLst>
      <p:ext uri="{BB962C8B-B14F-4D97-AF65-F5344CB8AC3E}">
        <p14:creationId xmlns:p14="http://schemas.microsoft.com/office/powerpoint/2010/main" xmlns=""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2383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xmlns=""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xmlns=""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xmlns=""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xmlns=""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xmlns=""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xmlns=""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xmlns=""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xmlns=""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27">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6996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Eggs received at an air temperature of 50</a:t>
            </a:r>
            <a:r>
              <a:rPr lang="en-US" sz="2400" dirty="0" smtClean="0">
                <a:solidFill>
                  <a:srgbClr val="005CAB"/>
                </a:solidFill>
              </a:rPr>
              <a:t>º</a:t>
            </a:r>
            <a:r>
              <a:rPr lang="en-US" sz="2400" dirty="0" smtClean="0">
                <a:solidFill>
                  <a:srgbClr val="005CAB"/>
                </a:solidFill>
                <a:ea typeface="+mn-ea"/>
                <a:cs typeface="+mn-cs"/>
              </a:rPr>
              <a:t>F (10</a:t>
            </a:r>
            <a:r>
              <a:rPr lang="en-US" sz="2400" dirty="0" smtClean="0">
                <a:solidFill>
                  <a:srgbClr val="005CAB"/>
                </a:solidFill>
              </a:rPr>
              <a:t>º</a:t>
            </a:r>
            <a:r>
              <a:rPr lang="en-US" sz="2400" dirty="0" smtClean="0">
                <a:solidFill>
                  <a:srgbClr val="005CAB"/>
                </a:solidFill>
                <a:ea typeface="+mn-ea"/>
                <a:cs typeface="+mn-cs"/>
              </a:rPr>
              <a:t>C)</a:t>
            </a:r>
            <a:endParaRPr lang="en-US" sz="2400" b="1" dirty="0">
              <a:solidFill>
                <a:srgbClr val="005CAB"/>
              </a:solidFill>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7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1"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Hot TCS food received at </a:t>
            </a:r>
            <a:br>
              <a:rPr lang="en-US" sz="2400" dirty="0" smtClean="0">
                <a:solidFill>
                  <a:srgbClr val="005CAB"/>
                </a:solidFill>
                <a:ea typeface="+mn-ea"/>
                <a:cs typeface="+mn-cs"/>
              </a:rPr>
            </a:br>
            <a:r>
              <a:rPr lang="en-US" sz="2400" dirty="0" smtClean="0">
                <a:solidFill>
                  <a:srgbClr val="005CAB"/>
                </a:solidFill>
                <a:ea typeface="+mn-ea"/>
                <a:cs typeface="+mn-cs"/>
              </a:rPr>
              <a:t>120</a:t>
            </a:r>
            <a:r>
              <a:rPr lang="en-US" sz="2400" dirty="0" smtClean="0">
                <a:solidFill>
                  <a:srgbClr val="005CAB"/>
                </a:solidFill>
              </a:rPr>
              <a:t>º</a:t>
            </a:r>
            <a:r>
              <a:rPr lang="en-US" sz="2400" dirty="0" smtClean="0">
                <a:solidFill>
                  <a:srgbClr val="005CAB"/>
                </a:solidFill>
                <a:ea typeface="+mn-ea"/>
                <a:cs typeface="+mn-cs"/>
              </a:rPr>
              <a:t>F (49</a:t>
            </a:r>
            <a:r>
              <a:rPr lang="en-US" sz="2400" dirty="0" smtClean="0">
                <a:solidFill>
                  <a:srgbClr val="005CAB"/>
                </a:solidFill>
              </a:rPr>
              <a:t>º</a:t>
            </a:r>
            <a:r>
              <a:rPr lang="en-US" sz="2400" dirty="0" smtClean="0">
                <a:solidFill>
                  <a:srgbClr val="005CAB"/>
                </a:solidFill>
                <a:ea typeface="+mn-ea"/>
                <a:cs typeface="+mn-cs"/>
              </a:rPr>
              <a:t>C)</a:t>
            </a:r>
            <a:endParaRPr lang="en-US" sz="2400" b="1" dirty="0">
              <a:solidFill>
                <a:srgbClr val="005CAB"/>
              </a:solidFill>
              <a:ea typeface="+mn-ea"/>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539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Frozen shrimp</a:t>
            </a:r>
            <a:endParaRPr lang="en-US" sz="2400" b="1" dirty="0">
              <a:solidFill>
                <a:srgbClr val="005CAB"/>
              </a:solidFill>
              <a:ea typeface="+mn-ea"/>
              <a:cs typeface="+mn-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9712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Flour</a:t>
            </a:r>
            <a:endParaRPr lang="en-US" sz="2400" b="1" dirty="0">
              <a:solidFill>
                <a:srgbClr val="005CAB"/>
              </a:solidFill>
              <a:ea typeface="+mn-ea"/>
              <a:cs typeface="+mn-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1614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Flour</a:t>
            </a:r>
            <a:endParaRPr lang="en-US" sz="2400" b="1" dirty="0">
              <a:solidFill>
                <a:srgbClr val="005CAB"/>
              </a:solidFill>
              <a:ea typeface="+mn-ea"/>
              <a:cs typeface="+mn-cs"/>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896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Danish</a:t>
            </a:r>
            <a:endParaRPr lang="en-US" sz="2400" b="1" dirty="0">
              <a:solidFill>
                <a:srgbClr val="005CAB"/>
              </a:solidFill>
              <a:ea typeface="+mn-ea"/>
              <a:cs typeface="+mn-cs"/>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694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8765"/>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ROP meat</a:t>
            </a:r>
            <a:endParaRPr lang="en-US" sz="2400" b="1" dirty="0">
              <a:solidFill>
                <a:srgbClr val="005CAB"/>
              </a:solidFill>
              <a:ea typeface="+mn-ea"/>
              <a:cs typeface="+mn-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583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8764"/>
            <a:ext cx="2743200" cy="878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Fresh tuna with a seaweed smell</a:t>
            </a:r>
            <a:endParaRPr lang="en-US" sz="2400" b="1" dirty="0">
              <a:solidFill>
                <a:srgbClr val="005CAB"/>
              </a:solidFill>
              <a:ea typeface="+mn-ea"/>
              <a:cs typeface="+mn-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9249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8765"/>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Fresh pork chops that are sticky </a:t>
            </a:r>
            <a:endParaRPr lang="en-US" sz="2400" b="1" dirty="0">
              <a:solidFill>
                <a:srgbClr val="005CAB"/>
              </a:solidFill>
              <a:ea typeface="+mn-ea"/>
              <a:cs typeface="+mn-cs"/>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354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393192" y="1143000"/>
            <a:ext cx="5073363" cy="4773805"/>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Shellfish must be received with shellstock identification </a:t>
            </a:r>
            <a:r>
              <a:rPr lang="en-US" dirty="0" smtClean="0">
                <a:latin typeface="Arial Narrow" charset="0"/>
              </a:rPr>
              <a:t>tags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Tags indicate when and where the shellfish were </a:t>
            </a:r>
            <a:r>
              <a:rPr lang="en-US" dirty="0" smtClean="0">
                <a:latin typeface="Arial Narrow" charset="0"/>
              </a:rPr>
              <a:t>harvested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Must be kept on file for 90 days from the date the last shellfish was used from its delivery </a:t>
            </a:r>
            <a:r>
              <a:rPr lang="en-US" dirty="0" smtClean="0">
                <a:latin typeface="Arial Narrow" charset="0"/>
              </a:rPr>
              <a:t>container</a:t>
            </a:r>
            <a:endParaRPr lang="en-US" dirty="0">
              <a:latin typeface="Arial Narrow" charset="0"/>
            </a:endParaRPr>
          </a:p>
        </p:txBody>
      </p:sp>
      <p:sp>
        <p:nvSpPr>
          <p:cNvPr id="1341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5-19</a:t>
            </a:r>
          </a:p>
        </p:txBody>
      </p:sp>
      <p:sp>
        <p:nvSpPr>
          <p:cNvPr id="1341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xmlns="" val="1710423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Purchasing</a:t>
            </a: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ea typeface="+mn-ea"/>
                <a:cs typeface="+mn-cs"/>
              </a:rPr>
              <a:t>a</a:t>
            </a:r>
            <a:r>
              <a:rPr lang="en-US" sz="6000" dirty="0" smtClean="0">
                <a:ln w="10160">
                  <a:solidFill>
                    <a:schemeClr val="accent1"/>
                  </a:solidFill>
                  <a:prstDash val="solid"/>
                </a:ln>
                <a:solidFill>
                  <a:schemeClr val="accent1"/>
                </a:solidFill>
                <a:ea typeface="+mn-ea"/>
                <a:cs typeface="+mn-cs"/>
              </a:rPr>
              <a:t>nd</a:t>
            </a: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Receiving</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5-2</a:t>
            </a:r>
          </a:p>
        </p:txBody>
      </p:sp>
    </p:spTree>
    <p:extLst>
      <p:ext uri="{BB962C8B-B14F-4D97-AF65-F5344CB8AC3E}">
        <p14:creationId xmlns:p14="http://schemas.microsoft.com/office/powerpoint/2010/main" xmlns="" val="3263735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endParaRPr lang="en-US" sz="1800"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Fish that will be eaten raw or partially cooked:</a:t>
            </a:r>
          </a:p>
          <a:p>
            <a:pPr marL="694944" lvl="2" indent="-347472" eaLnBrk="1" hangingPunct="1">
              <a:lnSpc>
                <a:spcPct val="100000"/>
              </a:lnSpc>
              <a:spcBef>
                <a:spcPts val="900"/>
              </a:spcBef>
              <a:defRPr/>
            </a:pPr>
            <a:r>
              <a:rPr lang="en-US" spc="-20" dirty="0" smtClean="0">
                <a:latin typeface="Arial Narrow" charset="0"/>
              </a:rPr>
              <a:t>Documentation </a:t>
            </a:r>
            <a:r>
              <a:rPr lang="en-US" spc="-20" dirty="0">
                <a:latin typeface="Arial Narrow" charset="0"/>
              </a:rPr>
              <a:t>must show the fish was correctly frozen before being </a:t>
            </a:r>
            <a:r>
              <a:rPr lang="en-US" spc="-20" dirty="0" smtClean="0">
                <a:latin typeface="Arial Narrow" charset="0"/>
              </a:rPr>
              <a:t>received</a:t>
            </a:r>
            <a:r>
              <a:rPr lang="en-US" dirty="0" smtClean="0">
                <a:latin typeface="Arial Narrow" charset="0"/>
              </a:rPr>
              <a:t>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a:t>
            </a:r>
            <a:r>
              <a:rPr lang="en-US" dirty="0" smtClean="0">
                <a:latin typeface="Arial Narrow" charset="0"/>
              </a:rPr>
              <a:t>fish </a:t>
            </a:r>
            <a:endParaRPr lang="en-US" dirty="0">
              <a:latin typeface="Arial Narrow" charset="0"/>
            </a:endParaRPr>
          </a:p>
          <a:p>
            <a:pPr marL="347472" lvl="1" indent="-347472" eaLnBrk="1" hangingPunct="1">
              <a:lnSpc>
                <a:spcPct val="100000"/>
              </a:lnSpc>
              <a:spcBef>
                <a:spcPts val="900"/>
              </a:spcBef>
              <a:defRPr/>
            </a:pPr>
            <a:r>
              <a:rPr lang="en-US" dirty="0" smtClean="0">
                <a:latin typeface="Arial Narrow" charset="0"/>
              </a:rPr>
              <a:t>Farm-raised fish:</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Must have documentation stating the fish was raised to FDA </a:t>
            </a:r>
            <a:r>
              <a:rPr lang="en-US" dirty="0" smtClean="0">
                <a:latin typeface="Arial Narrow" charset="0"/>
              </a:rPr>
              <a:t>standards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5-20</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xmlns="" val="1474110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Storage</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5-21</a:t>
            </a:r>
          </a:p>
        </p:txBody>
      </p:sp>
    </p:spTree>
    <p:extLst>
      <p:ext uri="{BB962C8B-B14F-4D97-AF65-F5344CB8AC3E}">
        <p14:creationId xmlns:p14="http://schemas.microsoft.com/office/powerpoint/2010/main" xmlns="" val="3040458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a:t>
            </a:r>
            <a:r>
              <a:rPr lang="en-US" dirty="0">
                <a:latin typeface="Arial Narrow" charset="0"/>
                <a:cs typeface="+mn-cs"/>
              </a:rPr>
              <a:t>for </a:t>
            </a:r>
            <a:r>
              <a:rPr lang="en-US" dirty="0" smtClean="0">
                <a:latin typeface="Arial Narrow" charset="0"/>
                <a:cs typeface="+mn-cs"/>
              </a:rPr>
              <a:t>use on-site: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a:t>
            </a:r>
            <a:r>
              <a:rPr lang="en-US" dirty="0" smtClean="0">
                <a:solidFill>
                  <a:schemeClr val="tx1"/>
                </a:solidFill>
                <a:latin typeface="Arial Narrow" charset="0"/>
              </a:rPr>
              <a:t>item</a:t>
            </a:r>
            <a:endParaRPr lang="en-US" dirty="0">
              <a:solidFill>
                <a:schemeClr val="tx1"/>
              </a:solidFill>
              <a:latin typeface="Arial Narrow" charset="0"/>
            </a:endParaRP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5-22</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8_preplabel_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24946"/>
          </a:xfrm>
          <a:prstGeom prst="rect">
            <a:avLst/>
          </a:prstGeom>
        </p:spPr>
      </p:pic>
    </p:spTree>
    <p:extLst>
      <p:ext uri="{BB962C8B-B14F-4D97-AF65-F5344CB8AC3E}">
        <p14:creationId xmlns:p14="http://schemas.microsoft.com/office/powerpoint/2010/main" xmlns="" val="1502284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packaged on-site </a:t>
            </a:r>
            <a:r>
              <a:rPr lang="en-US" dirty="0">
                <a:latin typeface="Arial Narrow" charset="0"/>
                <a:cs typeface="+mn-cs"/>
              </a:rPr>
              <a:t>for </a:t>
            </a:r>
            <a:r>
              <a:rPr lang="en-US" dirty="0" smtClean="0">
                <a:latin typeface="Arial Narrow" charset="0"/>
                <a:cs typeface="+mn-cs"/>
              </a:rPr>
              <a:t>retail sale: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a:t>
            </a:r>
            <a:r>
              <a:rPr lang="en-US" dirty="0" smtClean="0">
                <a:solidFill>
                  <a:schemeClr val="tx1"/>
                </a:solidFill>
                <a:latin typeface="Arial Narrow" charset="0"/>
              </a:rPr>
              <a:t>it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a:t>
            </a:r>
            <a:r>
              <a:rPr lang="en-US" dirty="0" smtClean="0">
                <a:solidFill>
                  <a:schemeClr val="tx1"/>
                </a:solidFill>
                <a:latin typeface="Arial Narrow" charset="0"/>
              </a:rPr>
              <a:t>food</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in </a:t>
            </a:r>
            <a:r>
              <a:rPr lang="en-US" dirty="0">
                <a:solidFill>
                  <a:schemeClr val="tx1"/>
                </a:solidFill>
                <a:latin typeface="Arial Narrow" charset="0"/>
              </a:rPr>
              <a:t>descending order by </a:t>
            </a:r>
            <a:r>
              <a:rPr lang="en-US" dirty="0" smtClean="0">
                <a:solidFill>
                  <a:schemeClr val="tx1"/>
                </a:solidFill>
                <a:latin typeface="Arial Narrow" charset="0"/>
              </a:rPr>
              <a:t>weight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a:t>
            </a:r>
            <a:r>
              <a:rPr lang="en-US" dirty="0" smtClean="0">
                <a:solidFill>
                  <a:schemeClr val="tx1"/>
                </a:solidFill>
                <a:latin typeface="Arial Narrow" charset="0"/>
              </a:rPr>
              <a:t>food, </a:t>
            </a:r>
            <a:r>
              <a:rPr lang="en-US" dirty="0">
                <a:solidFill>
                  <a:schemeClr val="tx1"/>
                </a:solidFill>
                <a:latin typeface="Arial Narrow" charset="0"/>
              </a:rPr>
              <a:t>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distributor</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a:t>
            </a:r>
            <a:r>
              <a:rPr lang="en-US" dirty="0" smtClean="0">
                <a:solidFill>
                  <a:schemeClr val="tx1"/>
                </a:solidFill>
                <a:latin typeface="Arial Narrow" charset="0"/>
              </a:rPr>
              <a:t>food </a:t>
            </a:r>
            <a:endParaRPr lang="en-US" dirty="0">
              <a:solidFill>
                <a:schemeClr val="tx1"/>
              </a:solidFill>
              <a:latin typeface="Arial Narrow" charset="0"/>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5-23</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xmlns="" val="1311538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a:t>
            </a:r>
            <a:r>
              <a:rPr lang="en-US" dirty="0" smtClean="0">
                <a:latin typeface="Arial Narrow" charset="0"/>
                <a:cs typeface="+mn-cs"/>
              </a:rPr>
              <a:t>marking:</a:t>
            </a:r>
            <a:endParaRPr lang="en-US" sz="1800" dirty="0">
              <a:latin typeface="Arial Narrow" charset="0"/>
              <a:cs typeface="+mn-cs"/>
            </a:endParaRPr>
          </a:p>
          <a:p>
            <a:pPr lvl="1" eaLnBrk="1" hangingPunct="1">
              <a:defRPr/>
            </a:pPr>
            <a:r>
              <a:rPr lang="en-US" dirty="0">
                <a:latin typeface="Arial Narrow" charset="0"/>
              </a:rPr>
              <a:t>Ready-to-eat TCS food can be stored for only seven days if it is held at </a:t>
            </a:r>
            <a:r>
              <a:rPr lang="en-US" dirty="0" smtClean="0">
                <a:latin typeface="Arial Narrow" charset="0"/>
              </a:rPr>
              <a:t>41ºF </a:t>
            </a:r>
            <a:r>
              <a:rPr lang="en-US" dirty="0">
                <a:latin typeface="Arial Narrow" charset="0"/>
              </a:rPr>
              <a:t>(</a:t>
            </a:r>
            <a:r>
              <a:rPr lang="en-US" dirty="0" smtClean="0">
                <a:latin typeface="Arial Narrow" charset="0"/>
              </a:rPr>
              <a:t>5ºC</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stored </a:t>
            </a:r>
            <a:r>
              <a:rPr lang="en-US" dirty="0" smtClean="0">
                <a:solidFill>
                  <a:srgbClr val="000000"/>
                </a:solidFill>
                <a:latin typeface="Arial Narrow" charset="0"/>
              </a:rPr>
              <a:t>on </a:t>
            </a:r>
            <a:r>
              <a:rPr lang="en-US" dirty="0">
                <a:solidFill>
                  <a:srgbClr val="000000"/>
                </a:solidFill>
                <a:latin typeface="Arial Narrow" charset="0"/>
              </a:rPr>
              <a:t>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a:t>
            </a:r>
            <a:r>
              <a:rPr lang="en-US" dirty="0" smtClean="0">
                <a:solidFill>
                  <a:srgbClr val="000000"/>
                </a:solidFill>
                <a:latin typeface="Arial Narrow" charset="0"/>
              </a:rPr>
              <a:t>label; others </a:t>
            </a:r>
            <a:r>
              <a:rPr lang="en-US" dirty="0">
                <a:solidFill>
                  <a:srgbClr val="000000"/>
                </a:solidFill>
                <a:latin typeface="Arial Narrow" charset="0"/>
              </a:rPr>
              <a:t>write the use-by day or date on the </a:t>
            </a:r>
            <a:r>
              <a:rPr lang="en-US" dirty="0" smtClean="0">
                <a:solidFill>
                  <a:srgbClr val="000000"/>
                </a:solidFill>
                <a:latin typeface="Arial Narrow" charset="0"/>
              </a:rPr>
              <a:t>label</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5-24</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3175728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None/>
              <a:defRPr/>
            </a:pPr>
            <a:r>
              <a:rPr lang="en-US" sz="2400" b="1" dirty="0">
                <a:solidFill>
                  <a:srgbClr val="005CAB"/>
                </a:solidFill>
                <a:ea typeface="+mn-ea"/>
                <a:cs typeface="+mn-cs"/>
              </a:rPr>
              <a:t>Then:</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a:solidFill>
                  <a:srgbClr val="000000"/>
                </a:solidFill>
              </a:rPr>
              <a:t>a</a:t>
            </a:r>
            <a:r>
              <a:rPr lang="en-US" dirty="0" smtClean="0">
                <a:solidFill>
                  <a:srgbClr val="000000"/>
                </a:solidFill>
              </a:rPr>
              <a:t>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5-25</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xmlns="" val="1519648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5-26</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2404249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eaLnBrk="1" hangingPunct="1">
              <a:spcBef>
                <a:spcPts val="0"/>
              </a:spcBef>
              <a:buFont typeface="Wingdings" pitchFamily="2" charset="2"/>
              <a:buNone/>
              <a:defRPr/>
            </a:pPr>
            <a:endParaRPr lang="en-US" sz="6000" dirty="0">
              <a:ln w="10160">
                <a:solidFill>
                  <a:schemeClr val="accent1"/>
                </a:solidFill>
                <a:prstDash val="solid"/>
              </a:ln>
              <a:solidFill>
                <a:schemeClr val="accent1"/>
              </a:solidFill>
              <a:effectLst>
                <a:outerShdw blurRad="38100" dist="32000" dir="5400000" algn="tl">
                  <a:srgbClr val="000000">
                    <a:alpha val="30000"/>
                  </a:srgbClr>
                </a:outerShdw>
              </a:effectLst>
            </a:endParaRPr>
          </a:p>
          <a:p>
            <a:pPr marL="0" indent="0" algn="ctr" eaLnBrk="1" hangingPunct="1">
              <a:spcBef>
                <a:spcPts val="0"/>
              </a:spcBef>
              <a:buFont typeface="Wingdings" pitchFamily="2" charset="2"/>
              <a:buNone/>
              <a:defRPr/>
            </a:pPr>
            <a:endParaRPr lang="en-US" sz="6000" dirty="0">
              <a:ln w="10160">
                <a:solidFill>
                  <a:schemeClr val="accent1"/>
                </a:solidFill>
                <a:prstDash val="solid"/>
              </a:ln>
              <a:solidFill>
                <a:schemeClr val="accent1"/>
              </a:solidFill>
              <a:effectLst>
                <a:outerShdw blurRad="38100" dist="32000" dir="5400000" algn="tl">
                  <a:srgbClr val="000000">
                    <a:alpha val="30000"/>
                  </a:srgbClr>
                </a:outerShdw>
              </a:effectLst>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rPr>
              <a:t>Correct</a:t>
            </a: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rPr>
              <a:t> </a:t>
            </a:r>
            <a:r>
              <a:rPr lang="en-US" sz="6000" dirty="0" smtClean="0">
                <a:ln w="10160">
                  <a:solidFill>
                    <a:schemeClr val="accent1"/>
                  </a:solidFill>
                  <a:prstDash val="solid"/>
                </a:ln>
                <a:solidFill>
                  <a:schemeClr val="accent1"/>
                </a:solidFill>
              </a:rPr>
              <a:t>or Incorrect?</a:t>
            </a:r>
            <a:endParaRPr lang="en-US" sz="6000" dirty="0">
              <a:ln w="10160">
                <a:solidFill>
                  <a:schemeClr val="accent1"/>
                </a:solidFill>
                <a:prstDash val="solid"/>
              </a:ln>
              <a:solidFill>
                <a:schemeClr val="accent1"/>
              </a:solidFill>
            </a:endParaRPr>
          </a:p>
          <a:p>
            <a:pPr marL="0" indent="0" algn="ctr" eaLnBrk="1" hangingPunct="1">
              <a:buFont typeface="Wingdings" pitchFamily="2" charset="2"/>
              <a:buNone/>
              <a:defRPr/>
            </a:pPr>
            <a:r>
              <a:rPr lang="en-US" sz="6000" b="0" dirty="0">
                <a:ln w="10160">
                  <a:solidFill>
                    <a:schemeClr val="accent1"/>
                  </a:solidFill>
                  <a:prstDash val="solid"/>
                </a:ln>
                <a:solidFill>
                  <a:schemeClr val="accent1"/>
                </a:solidFill>
                <a:effectLst>
                  <a:outerShdw blurRad="38100" dist="32000" dir="5400000" algn="tl">
                    <a:srgbClr val="000000">
                      <a:alpha val="30000"/>
                    </a:srgbClr>
                  </a:outerShdw>
                </a:effectLst>
              </a:rPr>
              <a:t> </a:t>
            </a:r>
          </a:p>
          <a:p>
            <a:endParaRPr lang="en-US" sz="6000" dirty="0"/>
          </a:p>
        </p:txBody>
      </p:sp>
      <p:sp>
        <p:nvSpPr>
          <p:cNvPr id="4" name="TextBox 3"/>
          <p:cNvSpPr txBox="1"/>
          <p:nvPr/>
        </p:nvSpPr>
        <p:spPr>
          <a:xfrm>
            <a:off x="1" y="6541477"/>
            <a:ext cx="492368" cy="276999"/>
          </a:xfrm>
          <a:prstGeom prst="rect">
            <a:avLst/>
          </a:prstGeom>
          <a:noFill/>
        </p:spPr>
        <p:txBody>
          <a:bodyPr wrap="square" rtlCol="0">
            <a:spAutoFit/>
          </a:bodyPr>
          <a:lstStyle/>
          <a:p>
            <a:pPr eaLnBrk="1" hangingPunct="1">
              <a:spcBef>
                <a:spcPct val="50000"/>
              </a:spcBef>
              <a:defRPr/>
            </a:pPr>
            <a:r>
              <a:rPr lang="en-US" sz="1200" b="0" dirty="0" smtClean="0">
                <a:solidFill>
                  <a:schemeClr val="tx1"/>
                </a:solidFill>
                <a:cs typeface="+mn-cs"/>
              </a:rPr>
              <a:t>5-27</a:t>
            </a:r>
            <a:endParaRPr lang="en-US" sz="1200" b="0" dirty="0">
              <a:solidFill>
                <a:schemeClr val="tx1"/>
              </a:solidFill>
              <a:cs typeface="+mn-cs"/>
            </a:endParaRPr>
          </a:p>
        </p:txBody>
      </p:sp>
    </p:spTree>
    <p:extLst>
      <p:ext uri="{BB962C8B-B14F-4D97-AF65-F5344CB8AC3E}">
        <p14:creationId xmlns:p14="http://schemas.microsoft.com/office/powerpoint/2010/main" xmlns="" val="3244171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Correct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Incorrect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5-28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8" name="Rectangle 3"/>
          <p:cNvSpPr txBox="1">
            <a:spLocks noChangeArrowheads="1"/>
          </p:cNvSpPr>
          <p:nvPr/>
        </p:nvSpPr>
        <p:spPr bwMode="auto">
          <a:xfrm>
            <a:off x="495301" y="4805331"/>
            <a:ext cx="2743200" cy="82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Hanging thermometer in the back of a cooler</a:t>
            </a:r>
            <a:endParaRPr lang="en-US" sz="2400" b="1" dirty="0">
              <a:solidFill>
                <a:srgbClr val="005CAB"/>
              </a:solidFill>
              <a:ea typeface="+mn-ea"/>
              <a:cs typeface="+mn-cs"/>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389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8279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Correct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Incorrect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14654"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5-29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8" name="Rectangle 3"/>
          <p:cNvSpPr txBox="1">
            <a:spLocks noChangeArrowheads="1"/>
          </p:cNvSpPr>
          <p:nvPr/>
        </p:nvSpPr>
        <p:spPr bwMode="auto">
          <a:xfrm>
            <a:off x="495300" y="4805331"/>
            <a:ext cx="2743200" cy="439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Chicken salad</a:t>
            </a:r>
            <a:endParaRPr lang="en-US" sz="2400" b="1" dirty="0">
              <a:solidFill>
                <a:srgbClr val="005CAB"/>
              </a:solidFill>
              <a:ea typeface="+mn-ea"/>
              <a:cs typeface="+mn-cs"/>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5207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93192" y="1143000"/>
            <a:ext cx="7323138" cy="4658523"/>
          </a:xfrm>
        </p:spPr>
        <p:txBody>
          <a:bodyPr/>
          <a:lstStyle/>
          <a:p>
            <a:pPr marL="0" indent="0" eaLnBrk="1" hangingPunct="1">
              <a:defRPr/>
            </a:pPr>
            <a:r>
              <a:rPr lang="en-US" dirty="0">
                <a:latin typeface="Arial Narrow" charset="0"/>
                <a:cs typeface="+mn-cs"/>
              </a:rPr>
              <a:t>Purchase food from approved, reputable </a:t>
            </a:r>
            <a:r>
              <a:rPr lang="en-US" dirty="0" smtClean="0">
                <a:latin typeface="Arial Narrow" charset="0"/>
                <a:cs typeface="+mn-cs"/>
              </a:rPr>
              <a:t>suppliers: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Have been inspected</a:t>
            </a:r>
          </a:p>
          <a:p>
            <a:pPr marL="347472" lvl="1" indent="-347472" eaLnBrk="1" hangingPunct="1">
              <a:lnSpc>
                <a:spcPct val="100000"/>
              </a:lnSpc>
              <a:spcBef>
                <a:spcPts val="900"/>
              </a:spcBef>
              <a:defRPr/>
            </a:pPr>
            <a:r>
              <a:rPr lang="en-US" dirty="0">
                <a:solidFill>
                  <a:srgbClr val="000000"/>
                </a:solidFill>
                <a:latin typeface="Arial Narrow" charset="0"/>
              </a:rPr>
              <a:t>Meet all applicable local, state, and federal laws</a:t>
            </a:r>
            <a:endParaRPr lang="en-US" dirty="0">
              <a:latin typeface="Arial Narrow" charset="0"/>
            </a:endParaRPr>
          </a:p>
          <a:p>
            <a:pPr marL="0" indent="0" eaLnBrk="1" hangingPunct="1">
              <a:defRPr/>
            </a:pPr>
            <a:r>
              <a:rPr lang="en-US" dirty="0">
                <a:latin typeface="Arial Narrow" charset="0"/>
                <a:cs typeface="+mn-cs"/>
              </a:rPr>
              <a:t>Arrange </a:t>
            </a:r>
            <a:r>
              <a:rPr lang="en-US" dirty="0" smtClean="0">
                <a:latin typeface="Arial Narrow" charset="0"/>
                <a:cs typeface="+mn-cs"/>
              </a:rPr>
              <a:t>deliveries so they </a:t>
            </a:r>
            <a:r>
              <a:rPr lang="en-US" dirty="0">
                <a:latin typeface="Arial Narrow" charset="0"/>
                <a:cs typeface="+mn-cs"/>
              </a:rPr>
              <a:t>arrive:</a:t>
            </a:r>
          </a:p>
          <a:p>
            <a:pPr marL="347472" lvl="1" indent="-347472" eaLnBrk="1" hangingPunct="1">
              <a:lnSpc>
                <a:spcPct val="100000"/>
              </a:lnSpc>
              <a:spcBef>
                <a:spcPts val="900"/>
              </a:spcBef>
              <a:defRPr/>
            </a:pPr>
            <a:r>
              <a:rPr lang="en-US" dirty="0">
                <a:solidFill>
                  <a:srgbClr val="000000"/>
                </a:solidFill>
                <a:latin typeface="Arial Narrow" charset="0"/>
              </a:rPr>
              <a:t>When staff has enough time to do inspections</a:t>
            </a:r>
          </a:p>
          <a:p>
            <a:pPr marL="347472" lvl="1" indent="-347472" eaLnBrk="1" hangingPunct="1">
              <a:lnSpc>
                <a:spcPct val="100000"/>
              </a:lnSpc>
              <a:spcBef>
                <a:spcPts val="900"/>
              </a:spcBef>
              <a:defRPr/>
            </a:pPr>
            <a:r>
              <a:rPr lang="en-US" dirty="0">
                <a:solidFill>
                  <a:srgbClr val="000000"/>
                </a:solidFill>
                <a:latin typeface="Arial Narrow" charset="0"/>
              </a:rPr>
              <a:t>When they can be correctly received</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a:t>
            </a:r>
          </a:p>
        </p:txBody>
      </p:sp>
      <p:sp>
        <p:nvSpPr>
          <p:cNvPr id="1218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spTree>
    <p:extLst>
      <p:ext uri="{BB962C8B-B14F-4D97-AF65-F5344CB8AC3E}">
        <p14:creationId xmlns:p14="http://schemas.microsoft.com/office/powerpoint/2010/main" xmlns="" val="819482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Correct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Incorrect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5-30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8" name="Rectangle 3"/>
          <p:cNvSpPr txBox="1">
            <a:spLocks noChangeArrowheads="1"/>
          </p:cNvSpPr>
          <p:nvPr/>
        </p:nvSpPr>
        <p:spPr bwMode="auto">
          <a:xfrm>
            <a:off x="495300" y="4741099"/>
            <a:ext cx="2832786" cy="573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It is January 25</a:t>
            </a:r>
            <a:r>
              <a:rPr lang="en-US" sz="2400" baseline="30000" dirty="0" smtClean="0">
                <a:solidFill>
                  <a:srgbClr val="005CAB"/>
                </a:solidFill>
                <a:ea typeface="+mn-ea"/>
                <a:cs typeface="+mn-cs"/>
              </a:rPr>
              <a:t>th</a:t>
            </a:r>
            <a:r>
              <a:rPr lang="en-US" sz="2400" dirty="0" smtClean="0">
                <a:solidFill>
                  <a:srgbClr val="005CAB"/>
                </a:solidFill>
                <a:ea typeface="+mn-ea"/>
                <a:cs typeface="+mn-cs"/>
              </a:rPr>
              <a:t> 2011</a:t>
            </a:r>
            <a:endParaRPr lang="en-US" sz="2400" b="1" dirty="0">
              <a:solidFill>
                <a:srgbClr val="005CAB"/>
              </a:solidFill>
              <a:ea typeface="+mn-ea"/>
              <a:cs typeface="+mn-cs"/>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19958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0529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Correct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Incorrect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5-31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8577" y="2052638"/>
            <a:ext cx="2743200" cy="2743200"/>
          </a:xfrm>
          <a:prstGeom prst="roundRect">
            <a:avLst>
              <a:gd name="adj" fmla="val 8594"/>
            </a:avLst>
          </a:prstGeom>
          <a:solidFill>
            <a:srgbClr val="FFFFFF">
              <a:shade val="85000"/>
            </a:srgbClr>
          </a:solidFill>
          <a:ln>
            <a:noFill/>
          </a:ln>
          <a:effectLst/>
          <a:extLst/>
        </p:spPr>
      </p:pic>
      <p:sp>
        <p:nvSpPr>
          <p:cNvPr id="9" name="Rectangle 3"/>
          <p:cNvSpPr txBox="1">
            <a:spLocks noChangeArrowheads="1"/>
          </p:cNvSpPr>
          <p:nvPr/>
        </p:nvSpPr>
        <p:spPr bwMode="auto">
          <a:xfrm>
            <a:off x="495300" y="4798765"/>
            <a:ext cx="2746477" cy="573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The year is 2006</a:t>
            </a:r>
            <a:endParaRPr lang="en-US" sz="2400" b="1" dirty="0">
              <a:solidFill>
                <a:srgbClr val="005CAB"/>
              </a:solidFill>
              <a:ea typeface="+mn-ea"/>
              <a:cs typeface="+mn-cs"/>
            </a:endParaRPr>
          </a:p>
        </p:txBody>
      </p:sp>
    </p:spTree>
    <p:extLst>
      <p:ext uri="{BB962C8B-B14F-4D97-AF65-F5344CB8AC3E}">
        <p14:creationId xmlns:p14="http://schemas.microsoft.com/office/powerpoint/2010/main" xmlns="" val="35298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Correct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Incorrect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5-32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218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Correct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Incorrect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6096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693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Correct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Incorrect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5693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93192" y="1143000"/>
            <a:ext cx="4582587" cy="4947604"/>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items in the following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top</a:t>
            </a:r>
            <a:r>
              <a:rPr lang="en-US" dirty="0">
                <a:solidFill>
                  <a:srgbClr val="000000"/>
                </a:solidFill>
                <a:latin typeface="Arial Narrow" charset="0"/>
              </a:rPr>
              <a:t>-to-bottom </a:t>
            </a:r>
            <a:r>
              <a:rPr lang="en-US" dirty="0" smtClean="0">
                <a:solidFill>
                  <a:srgbClr val="000000"/>
                </a:solidFill>
                <a:latin typeface="Arial Narrow" charset="0"/>
              </a:rPr>
              <a:t>order:</a:t>
            </a:r>
            <a:endParaRPr lang="en-US" dirty="0">
              <a:solidFill>
                <a:srgbClr val="000000"/>
              </a:solidFill>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Ready</a:t>
            </a:r>
            <a:r>
              <a:rPr lang="en-US" dirty="0">
                <a:latin typeface="Arial Narrow" charset="0"/>
              </a:rPr>
              <a:t>-to-eat food</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Seafood</a:t>
            </a:r>
            <a:endParaRPr lang="en-US" dirty="0">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cuts of beef and pork</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Ground </a:t>
            </a:r>
            <a:r>
              <a:rPr lang="en-US" dirty="0">
                <a:latin typeface="Arial Narrow" charset="0"/>
              </a:rPr>
              <a:t>meat and ground fish</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and ground poultry</a:t>
            </a:r>
            <a:endParaRPr lang="en-US" i="1"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This storage order is based on the minimum internal cooking temperature of each </a:t>
            </a:r>
            <a:r>
              <a:rPr lang="en-US" dirty="0" smtClean="0">
                <a:solidFill>
                  <a:srgbClr val="000000"/>
                </a:solidFill>
                <a:latin typeface="Arial Narrow" charset="0"/>
              </a:rPr>
              <a:t>food</a:t>
            </a:r>
            <a:endParaRPr lang="en-US" dirty="0">
              <a:solidFill>
                <a:srgbClr val="000000"/>
              </a:solidFill>
              <a:latin typeface="Arial Narrow" charset="0"/>
            </a:endParaRP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5-35</a:t>
            </a:r>
          </a:p>
        </p:txBody>
      </p:sp>
      <p:sp>
        <p:nvSpPr>
          <p:cNvPr id="15053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1_tallcoole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884279"/>
          </a:xfrm>
          <a:prstGeom prst="rect">
            <a:avLst/>
          </a:prstGeom>
        </p:spPr>
      </p:pic>
    </p:spTree>
    <p:extLst>
      <p:ext uri="{BB962C8B-B14F-4D97-AF65-F5344CB8AC3E}">
        <p14:creationId xmlns:p14="http://schemas.microsoft.com/office/powerpoint/2010/main" xmlns="" val="4253614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a:t>
            </a:r>
            <a:r>
              <a:rPr lang="en-US" dirty="0" smtClean="0">
                <a:latin typeface="Arial Narrow" charset="0"/>
                <a:cs typeface="+mn-cs"/>
              </a:rPr>
              <a:t>contaminants</a:t>
            </a:r>
            <a:r>
              <a:rPr lang="en-US" dirty="0">
                <a:latin typeface="Arial Narrow" charset="0"/>
                <a:cs typeface="+mn-cs"/>
              </a:rPr>
              <a:t>.</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a:t>
            </a:r>
            <a:r>
              <a:rPr lang="en-US" dirty="0">
                <a:solidFill>
                  <a:schemeClr val="accent2"/>
                </a:solidFill>
                <a:latin typeface="Arial Narrow" charset="0"/>
              </a:rPr>
              <a:t>NEVER</a:t>
            </a:r>
            <a:r>
              <a:rPr lang="en-US" dirty="0">
                <a:solidFill>
                  <a:srgbClr val="000000"/>
                </a:solidFill>
                <a:latin typeface="Arial Narrow" charset="0"/>
              </a:rPr>
              <a:t> store food in these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smtClean="0">
                <a:solidFill>
                  <a:srgbClr val="000000"/>
                </a:solidFill>
                <a:latin typeface="Arial Narrow" charset="0"/>
              </a:rPr>
              <a:t>Restrooms </a:t>
            </a:r>
            <a:r>
              <a:rPr lang="en-US" dirty="0">
                <a:solidFill>
                  <a:srgbClr val="000000"/>
                </a:solidFill>
                <a:latin typeface="Arial Narrow" charset="0"/>
              </a:rPr>
              <a:t>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5-36</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xmlns="" val="1066137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a:t>
            </a:r>
            <a:r>
              <a:rPr lang="en-US" dirty="0" smtClean="0">
                <a:latin typeface="Arial Narrow" charset="0"/>
                <a:cs typeface="+mn-cs"/>
              </a:rPr>
              <a:t>drop 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Supplier is given after-hour 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deliveries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a:t>
            </a:r>
            <a:r>
              <a:rPr lang="en-US" dirty="0" smtClean="0">
                <a:solidFill>
                  <a:srgbClr val="000000"/>
                </a:solidFill>
                <a:latin typeface="Arial Narrow" charset="0"/>
              </a:rPr>
              <a:t>criteria:</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smtClean="0">
                <a:solidFill>
                  <a:schemeClr val="tx1"/>
                </a:solidFill>
                <a:latin typeface="Arial Narrow" charset="0"/>
              </a:rPr>
              <a:t>Are </a:t>
            </a:r>
            <a:r>
              <a:rPr lang="en-US" dirty="0" smtClean="0">
                <a:solidFill>
                  <a:srgbClr val="FF0000"/>
                </a:solidFill>
                <a:latin typeface="Arial Narrow" charset="0"/>
              </a:rPr>
              <a:t>NOT </a:t>
            </a:r>
            <a:r>
              <a:rPr lang="en-US" dirty="0" smtClean="0">
                <a:solidFill>
                  <a:srgbClr val="000000"/>
                </a:solidFill>
                <a:latin typeface="Arial Narrow" charset="0"/>
              </a:rPr>
              <a:t>contaminated </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smtClean="0">
                <a:solidFill>
                  <a:srgbClr val="000000"/>
                </a:solidFill>
                <a:latin typeface="Arial Narrow" charset="0"/>
              </a:rPr>
              <a:t>Are </a:t>
            </a:r>
            <a:r>
              <a:rPr lang="en-US" dirty="0">
                <a:solidFill>
                  <a:srgbClr val="000000"/>
                </a:solidFill>
                <a:latin typeface="Arial Narrow" charset="0"/>
              </a:rPr>
              <a:t>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5-4</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xmlns="" val="1748906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smtClean="0">
                <a:latin typeface="Arial Narrow" charset="0"/>
                <a:cs typeface="+mn-cs"/>
              </a:rPr>
              <a:t>Recalls: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a:t>
            </a:r>
            <a:r>
              <a:rPr lang="en-US" dirty="0" smtClean="0">
                <a:solidFill>
                  <a:srgbClr val="000000"/>
                </a:solidFill>
                <a:latin typeface="Arial Narrow" charset="0"/>
              </a:rPr>
              <a:t>location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a:t>
            </a:r>
            <a:r>
              <a:rPr lang="en-US" dirty="0" smtClean="0">
                <a:solidFill>
                  <a:srgbClr val="000000"/>
                </a:solidFill>
                <a:latin typeface="Arial Narrow" charset="0"/>
              </a:rPr>
              <a:t>inventory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Inform staff not to use the </a:t>
            </a:r>
            <a:r>
              <a:rPr lang="en-US" dirty="0" smtClean="0">
                <a:solidFill>
                  <a:srgbClr val="000000"/>
                </a:solidFill>
                <a:latin typeface="Arial Narrow" charset="0"/>
              </a:rPr>
              <a:t>product</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determine </a:t>
            </a:r>
            <a:r>
              <a:rPr lang="en-US" dirty="0" smtClean="0">
                <a:solidFill>
                  <a:srgbClr val="000000"/>
                </a:solidFill>
                <a:latin typeface="Arial Narrow" charset="0"/>
              </a:rPr>
              <a:t>what </a:t>
            </a:r>
            <a:r>
              <a:rPr lang="en-US" dirty="0">
                <a:solidFill>
                  <a:srgbClr val="000000"/>
                </a:solidFill>
                <a:latin typeface="Arial Narrow" charset="0"/>
              </a:rPr>
              <a:t>to do with the </a:t>
            </a:r>
            <a:r>
              <a:rPr lang="en-US" dirty="0" smtClean="0">
                <a:solidFill>
                  <a:srgbClr val="000000"/>
                </a:solidFill>
                <a:latin typeface="Arial Narrow" charset="0"/>
              </a:rPr>
              <a:t>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5-5</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xmlns="" val="3003880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Would you accept it </a:t>
            </a:r>
            <a:br>
              <a:rPr lang="en-US" sz="6000" dirty="0" smtClean="0">
                <a:ln w="10160">
                  <a:solidFill>
                    <a:schemeClr val="accent1"/>
                  </a:solidFill>
                  <a:prstDash val="solid"/>
                </a:ln>
                <a:solidFill>
                  <a:schemeClr val="accent1"/>
                </a:solidFill>
                <a:ea typeface="+mn-ea"/>
                <a:cs typeface="+mn-cs"/>
              </a:rPr>
            </a:br>
            <a:r>
              <a:rPr lang="en-US" sz="6000" dirty="0" smtClean="0">
                <a:ln w="10160">
                  <a:solidFill>
                    <a:schemeClr val="accent1"/>
                  </a:solidFill>
                  <a:prstDash val="solid"/>
                </a:ln>
                <a:solidFill>
                  <a:schemeClr val="accent1"/>
                </a:solidFill>
                <a:ea typeface="+mn-ea"/>
                <a:cs typeface="+mn-cs"/>
              </a:rPr>
              <a:t>or reject It?</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5-6</a:t>
            </a:r>
          </a:p>
        </p:txBody>
      </p:sp>
    </p:spTree>
    <p:extLst>
      <p:ext uri="{BB962C8B-B14F-4D97-AF65-F5344CB8AC3E}">
        <p14:creationId xmlns:p14="http://schemas.microsoft.com/office/powerpoint/2010/main" xmlns="" val="28979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Meat received at </a:t>
            </a:r>
            <a:br>
              <a:rPr lang="en-US" sz="2400" dirty="0" smtClean="0">
                <a:solidFill>
                  <a:srgbClr val="005CAB"/>
                </a:solidFill>
                <a:ea typeface="+mn-ea"/>
                <a:cs typeface="+mn-cs"/>
              </a:rPr>
            </a:br>
            <a:r>
              <a:rPr lang="en-US" sz="2400" dirty="0" smtClean="0">
                <a:solidFill>
                  <a:srgbClr val="005CAB"/>
                </a:solidFill>
                <a:ea typeface="+mn-ea"/>
                <a:cs typeface="+mn-cs"/>
              </a:rPr>
              <a:t>40ºF (4ºC)</a:t>
            </a:r>
            <a:endParaRPr lang="en-US" sz="2400" b="1" dirty="0">
              <a:solidFill>
                <a:srgbClr val="005CAB"/>
              </a:solidFill>
              <a:ea typeface="+mn-ea"/>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07059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11" name="Rectangle 3"/>
          <p:cNvSpPr txBox="1">
            <a:spLocks noChangeArrowheads="1"/>
          </p:cNvSpPr>
          <p:nvPr/>
        </p:nvSpPr>
        <p:spPr bwMode="auto">
          <a:xfrm>
            <a:off x="495299" y="4830762"/>
            <a:ext cx="2743201"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Live oysters received at an internal temperature of </a:t>
            </a:r>
            <a:br>
              <a:rPr lang="en-US" sz="2400" dirty="0" smtClean="0">
                <a:solidFill>
                  <a:srgbClr val="005CAB"/>
                </a:solidFill>
                <a:ea typeface="+mn-ea"/>
                <a:cs typeface="+mn-cs"/>
              </a:rPr>
            </a:br>
            <a:r>
              <a:rPr lang="en-US" sz="2400" dirty="0" smtClean="0">
                <a:solidFill>
                  <a:srgbClr val="005CAB"/>
                </a:solidFill>
                <a:ea typeface="+mn-ea"/>
                <a:cs typeface="+mn-cs"/>
              </a:rPr>
              <a:t>50</a:t>
            </a:r>
            <a:r>
              <a:rPr lang="en-US" sz="2400" dirty="0" smtClean="0">
                <a:solidFill>
                  <a:srgbClr val="005CAB"/>
                </a:solidFill>
              </a:rPr>
              <a:t>º</a:t>
            </a:r>
            <a:r>
              <a:rPr lang="en-US" sz="2400" dirty="0" smtClean="0">
                <a:solidFill>
                  <a:srgbClr val="005CAB"/>
                </a:solidFill>
                <a:ea typeface="+mn-ea"/>
                <a:cs typeface="+mn-cs"/>
              </a:rPr>
              <a:t>F (10</a:t>
            </a:r>
            <a:r>
              <a:rPr lang="en-US" sz="2400" dirty="0">
                <a:solidFill>
                  <a:srgbClr val="005CAB"/>
                </a:solidFill>
              </a:rPr>
              <a:t>º</a:t>
            </a:r>
            <a:r>
              <a:rPr lang="en-US" sz="2400" dirty="0" smtClean="0">
                <a:solidFill>
                  <a:srgbClr val="005CAB"/>
                </a:solidFill>
                <a:ea typeface="+mn-ea"/>
                <a:cs typeface="+mn-cs"/>
              </a:rPr>
              <a:t>C)</a:t>
            </a:r>
            <a:endParaRPr lang="en-US" sz="2400" b="1" dirty="0">
              <a:solidFill>
                <a:srgbClr val="005CAB"/>
              </a:solidFill>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702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Accept</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Reject</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Milk received at </a:t>
            </a:r>
            <a:br>
              <a:rPr lang="en-US" sz="2400" dirty="0" smtClean="0">
                <a:solidFill>
                  <a:srgbClr val="005CAB"/>
                </a:solidFill>
                <a:ea typeface="+mn-ea"/>
                <a:cs typeface="+mn-cs"/>
              </a:rPr>
            </a:br>
            <a:r>
              <a:rPr lang="en-US" sz="2400" dirty="0" smtClean="0">
                <a:solidFill>
                  <a:srgbClr val="005CAB"/>
                </a:solidFill>
              </a:rPr>
              <a:t>45ºF </a:t>
            </a:r>
            <a:r>
              <a:rPr lang="en-US" sz="2400" dirty="0">
                <a:solidFill>
                  <a:srgbClr val="005CAB"/>
                </a:solidFill>
              </a:rPr>
              <a:t>(</a:t>
            </a:r>
            <a:r>
              <a:rPr lang="en-US" sz="2400" dirty="0" smtClean="0">
                <a:solidFill>
                  <a:srgbClr val="005CAB"/>
                </a:solidFill>
              </a:rPr>
              <a:t>7ºC</a:t>
            </a:r>
            <a:r>
              <a:rPr lang="en-US" sz="2400" dirty="0">
                <a:solidFill>
                  <a:srgbClr val="005CAB"/>
                </a:solidFill>
              </a:rPr>
              <a:t>)</a:t>
            </a:r>
          </a:p>
          <a:p>
            <a:pPr marL="0" lvl="1" indent="0" algn="ctr" eaLnBrk="1" hangingPunct="1">
              <a:buNone/>
              <a:defRPr/>
            </a:pPr>
            <a:r>
              <a:rPr lang="en-US" sz="2400" dirty="0" smtClean="0">
                <a:solidFill>
                  <a:srgbClr val="005CAB"/>
                </a:solidFill>
                <a:ea typeface="+mn-ea"/>
                <a:cs typeface="+mn-cs"/>
              </a:rPr>
              <a:t> </a:t>
            </a:r>
            <a:endParaRPr lang="en-US" sz="2400" b="1" dirty="0">
              <a:solidFill>
                <a:srgbClr val="005CAB"/>
              </a:solidFill>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702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20612</TotalTime>
  <Words>2941</Words>
  <Application>Microsoft Office PowerPoint</Application>
  <PresentationFormat>On-screen Show (4:3)</PresentationFormat>
  <Paragraphs>357</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2_SS5e_08_16hr</vt:lpstr>
      <vt:lpstr>3_SS5e_08_16hr</vt:lpstr>
      <vt:lpstr>Slide 1</vt:lpstr>
      <vt:lpstr>Slide 2</vt:lpstr>
      <vt:lpstr>General Purchasing and Receiving Principles</vt:lpstr>
      <vt:lpstr>Receiving and Inspecting</vt:lpstr>
      <vt:lpstr>Receiving and Inspecting</vt:lpstr>
      <vt:lpstr>Slide 6</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Receiving and Inspecting</vt:lpstr>
      <vt:lpstr>Receiving and Inspecting</vt:lpstr>
      <vt:lpstr>Slide 21</vt:lpstr>
      <vt:lpstr>Storage</vt:lpstr>
      <vt:lpstr>Storage</vt:lpstr>
      <vt:lpstr>Storage</vt:lpstr>
      <vt:lpstr>Storage</vt:lpstr>
      <vt:lpstr>Storage</vt:lpstr>
      <vt:lpstr>Slide 27</vt:lpstr>
      <vt:lpstr>Correct or Incorrect?</vt:lpstr>
      <vt:lpstr>Correct or Incorrect?</vt:lpstr>
      <vt:lpstr>Correct or Incorrect?</vt:lpstr>
      <vt:lpstr>Correct or Incorrect?</vt:lpstr>
      <vt:lpstr>Correct or Incorrect?</vt:lpstr>
      <vt:lpstr>Correct or Incorrect?</vt:lpstr>
      <vt:lpstr>Correct or Incorrect?</vt:lpstr>
      <vt:lpstr>Storage</vt:lpstr>
      <vt:lpstr>Storage</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e511247</cp:lastModifiedBy>
  <cp:revision>2403</cp:revision>
  <cp:lastPrinted>2012-03-16T18:45:25Z</cp:lastPrinted>
  <dcterms:created xsi:type="dcterms:W3CDTF">2006-02-24T04:29:02Z</dcterms:created>
  <dcterms:modified xsi:type="dcterms:W3CDTF">2012-06-07T14:59:48Z</dcterms:modified>
</cp:coreProperties>
</file>